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 bookmarkIdSeed="2">
  <p:sldMasterIdLst>
    <p:sldMasterId id="2147483648" r:id="rId1"/>
  </p:sldMasterIdLst>
  <p:notesMasterIdLst>
    <p:notesMasterId r:id="rId3"/>
  </p:notesMasterIdLst>
  <p:sldIdLst>
    <p:sldId id="368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isco Arango Uribe" initials="FAU" lastIdx="3" clrIdx="0">
    <p:extLst>
      <p:ext uri="{19B8F6BF-5375-455C-9EA6-DF929625EA0E}">
        <p15:presenceInfo xmlns:p15="http://schemas.microsoft.com/office/powerpoint/2012/main" userId="fb116d63e2b1f3fc" providerId="Windows Live"/>
      </p:ext>
    </p:extLst>
  </p:cmAuthor>
  <p:cmAuthor id="2" name="Osvaldo Gavagnin" initials="OG" lastIdx="5" clrIdx="1">
    <p:extLst>
      <p:ext uri="{19B8F6BF-5375-455C-9EA6-DF929625EA0E}">
        <p15:presenceInfo xmlns:p15="http://schemas.microsoft.com/office/powerpoint/2012/main" userId="S::osvaldo.gavagnin@one.un.org::28032bdd-6336-4e7f-aa68-f513d5227289" providerId="AD"/>
      </p:ext>
    </p:extLst>
  </p:cmAuthor>
  <p:cmAuthor id="3" name="Gonzalo Alcalde" initials="GA" lastIdx="2" clrIdx="2">
    <p:extLst>
      <p:ext uri="{19B8F6BF-5375-455C-9EA6-DF929625EA0E}">
        <p15:presenceInfo xmlns:p15="http://schemas.microsoft.com/office/powerpoint/2012/main" userId="S::gonzalo.alcalde@un.org::ce405fad-f25b-4501-b318-8fde0149091f" providerId="AD"/>
      </p:ext>
    </p:extLst>
  </p:cmAuthor>
  <p:cmAuthor id="4" name="Maria Eugenia Mujica" initials="MEM" lastIdx="3" clrIdx="3">
    <p:extLst>
      <p:ext uri="{19B8F6BF-5375-455C-9EA6-DF929625EA0E}">
        <p15:presenceInfo xmlns:p15="http://schemas.microsoft.com/office/powerpoint/2012/main" userId="Maria Eugenia Mujic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563"/>
    <a:srgbClr val="4C9EDB"/>
    <a:srgbClr val="4C9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1" autoAdjust="0"/>
    <p:restoredTop sz="89081" autoAdjust="0"/>
  </p:normalViewPr>
  <p:slideViewPr>
    <p:cSldViewPr snapToGrid="0" snapToObjects="1">
      <p:cViewPr varScale="1">
        <p:scale>
          <a:sx n="76" d="100"/>
          <a:sy n="76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commentAuthors" Target="commentAuthor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5C709-8E3C-BE42-9ADB-4A6831C4D1F8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590E7-566E-E347-BFDC-D6906C57BA9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16756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5ABFC-AACE-C646-A838-2361D684B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93F606-7414-EA4A-96A0-B35F43B48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66721C-D382-E748-AE35-92CEBBE3B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068EF2-A015-4346-BD70-9D805E0B1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AE9469-ED0C-A843-AD7A-1198C5C4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4414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9CFB9-34C2-4340-A7CC-87FE3C3F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741E82-5088-804B-8040-3C4F7EF8B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251F03-6EAB-0049-8C03-FC61F3AED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547850-2921-8447-BF6E-1A79BD87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9C49AB-AE7F-E64E-BEA7-117F1E66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391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06964-C4A6-B84D-BDD9-DD1DC8B1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1106EB-4953-EF40-8157-9EFDA2B47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C777CB-563E-ED44-AD78-16E0A64F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810EF6-637B-DE45-9BB4-5272A85F7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324D8D-2913-804E-A5FE-C941B3A85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5823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DCA79-4D61-5C4A-A39F-0C309B09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3CDE9-7417-2E47-9446-D076F21CA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D380BB-6ABC-6843-8D61-CF69CB8EC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988CFC-606C-1142-B535-5131B589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C58E6D-E24B-7C46-B6DB-022FB56F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7511E1-A41B-5B41-B39D-14DB7F60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7926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C80FA-1D2A-0C4E-9B50-4BC131FD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845DA0-4851-5141-A5AA-1B8661796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558BD1-EF35-2442-ABB4-064F533F0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801A35-82E5-2446-9ED1-5E1A7FC29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8D0A23-4038-F44B-98FE-9B147C877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38F36B9-A4C4-5D49-9FA6-75CD6CFF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FACA82-40F0-2543-B109-5CDBE009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1CE339-3D4F-C744-8650-98E78C049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3478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F91D1-A348-CF49-8F08-086373DF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F636DEE-F17F-5549-B7DC-8E015842A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F26C96-15F0-554F-979C-00DD7F11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DC93A9-EDED-9042-9045-7254C6C0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80244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2047BFF-A289-944B-858D-DA714A251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2BB6DF-E9CC-0F45-A412-3FB65F50B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18494E-D411-4F43-9306-55014637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0648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636E8-D36B-714D-BBF1-A4B09D2EF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E9C76F-85EE-904E-BDA2-5BDFE2DFC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1C57A7-ED80-044C-8629-508492017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B226FB-1C27-BD4A-9B0F-C8104823A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FA950C-B223-EC40-9326-702C962F0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9E4E04-F92C-E64F-9111-04980338B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6686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0EDCC-A6FC-7B4C-90A1-D3FAB0F7B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69F0B8F-79CF-CC42-9D3B-E089620B2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86D2A3-423A-AF48-93B2-5FDDDCD21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8A09A5-5B02-6049-9FE0-C17A5665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F40BC9-D299-CB40-A76A-BD616974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D93CF6-89AC-D84A-BC24-5F9B4308D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1299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946EA5-2E01-E243-920A-C3ED611EF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0E697A-FD2C-6045-8DC7-CD32CFDB2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4CF278-EDE9-8C43-9724-578A7C80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E45548-6B5D-8A40-B521-0CE369C2C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ED133C-4C07-0F4F-8182-C2985ECC5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77119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1988AC-E66F-3C4D-AC5B-FEB120FA38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65E334-E5FA-E341-B683-E237E2CA3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9D29F9-6E45-AA4D-85E0-BE338A47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ECFFFD-1832-3543-8875-1CE70D73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1564FC-D329-1746-8BF0-8AC6B0EC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074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FFE33D-AEAE-E444-80B0-9A3B7C585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85C019-B121-2F49-972F-BC65EB9BD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1A0DE0-D6FE-B54C-B1FB-613A37CE0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43391-6D3D-9A41-A00F-94786156C9FE}" type="datetimeFigureOut">
              <a:rPr lang="es-PE" smtClean="0"/>
              <a:t>18/11/2021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F1234-808F-A64F-A573-7E6BBF76B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D2C3F-AC77-7D45-846E-293AFC838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2627-97EB-6D40-B41B-7266FB5BDC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44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2241C-F59D-A942-B056-975DAE5A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430" y="623450"/>
            <a:ext cx="10059139" cy="5620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accent5">
                  <a:lumMod val="75000"/>
                </a:schemeClr>
              </a:buClr>
            </a:pPr>
            <a:r>
              <a:rPr lang="es-ES" sz="3400" b="1" dirty="0">
                <a:solidFill>
                  <a:srgbClr val="4C9ED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UNDAF (2017-2021)</a:t>
            </a:r>
            <a:br>
              <a:rPr lang="es-ES" sz="3400" b="1" dirty="0">
                <a:solidFill>
                  <a:srgbClr val="4C9ED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400" b="1" dirty="0">
                <a:solidFill>
                  <a:srgbClr val="4C9ED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Respuesta de Gestión de cara al UNSDCF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0295E5-DAA4-364B-893B-2407D2DAA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81" y="6755223"/>
            <a:ext cx="12292553" cy="124317"/>
          </a:xfrm>
          <a:prstGeom prst="rect">
            <a:avLst/>
          </a:prstGeom>
        </p:spPr>
      </p:pic>
      <p:sp>
        <p:nvSpPr>
          <p:cNvPr id="12" name="Forma libre 11">
            <a:extLst>
              <a:ext uri="{FF2B5EF4-FFF2-40B4-BE49-F238E27FC236}">
                <a16:creationId xmlns:a16="http://schemas.microsoft.com/office/drawing/2014/main" id="{AEB737F6-6249-6D42-B8EE-678660C9EE35}"/>
              </a:ext>
            </a:extLst>
          </p:cNvPr>
          <p:cNvSpPr/>
          <p:nvPr/>
        </p:nvSpPr>
        <p:spPr>
          <a:xfrm rot="10800000">
            <a:off x="-33255" y="17151"/>
            <a:ext cx="753425" cy="1506849"/>
          </a:xfrm>
          <a:custGeom>
            <a:avLst/>
            <a:gdLst>
              <a:gd name="connsiteX0" fmla="*/ 670560 w 670560"/>
              <a:gd name="connsiteY0" fmla="*/ 0 h 1341120"/>
              <a:gd name="connsiteX1" fmla="*/ 670560 w 670560"/>
              <a:gd name="connsiteY1" fmla="*/ 1341120 h 1341120"/>
              <a:gd name="connsiteX2" fmla="*/ 0 w 670560"/>
              <a:gd name="connsiteY2" fmla="*/ 670560 h 1341120"/>
              <a:gd name="connsiteX3" fmla="*/ 670560 w 670560"/>
              <a:gd name="connsiteY3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" h="1341120">
                <a:moveTo>
                  <a:pt x="670560" y="0"/>
                </a:moveTo>
                <a:lnTo>
                  <a:pt x="670560" y="1341120"/>
                </a:lnTo>
                <a:cubicBezTo>
                  <a:pt x="300220" y="1341120"/>
                  <a:pt x="0" y="1040900"/>
                  <a:pt x="0" y="670560"/>
                </a:cubicBezTo>
                <a:cubicBezTo>
                  <a:pt x="0" y="300220"/>
                  <a:pt x="300220" y="0"/>
                  <a:pt x="670560" y="0"/>
                </a:cubicBezTo>
                <a:close/>
              </a:path>
            </a:pathLst>
          </a:custGeom>
          <a:solidFill>
            <a:srgbClr val="4C9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E6D805D9-8812-3C4D-83F7-2FDFC080B327}"/>
              </a:ext>
            </a:extLst>
          </p:cNvPr>
          <p:cNvSpPr/>
          <p:nvPr/>
        </p:nvSpPr>
        <p:spPr>
          <a:xfrm rot="10800000">
            <a:off x="-26428" y="93350"/>
            <a:ext cx="677225" cy="1354449"/>
          </a:xfrm>
          <a:custGeom>
            <a:avLst/>
            <a:gdLst>
              <a:gd name="connsiteX0" fmla="*/ 670560 w 670560"/>
              <a:gd name="connsiteY0" fmla="*/ 0 h 1341120"/>
              <a:gd name="connsiteX1" fmla="*/ 670560 w 670560"/>
              <a:gd name="connsiteY1" fmla="*/ 1341120 h 1341120"/>
              <a:gd name="connsiteX2" fmla="*/ 0 w 670560"/>
              <a:gd name="connsiteY2" fmla="*/ 670560 h 1341120"/>
              <a:gd name="connsiteX3" fmla="*/ 670560 w 670560"/>
              <a:gd name="connsiteY3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" h="1341120">
                <a:moveTo>
                  <a:pt x="670560" y="0"/>
                </a:moveTo>
                <a:lnTo>
                  <a:pt x="670560" y="1341120"/>
                </a:lnTo>
                <a:cubicBezTo>
                  <a:pt x="300220" y="1341120"/>
                  <a:pt x="0" y="1040900"/>
                  <a:pt x="0" y="670560"/>
                </a:cubicBezTo>
                <a:cubicBezTo>
                  <a:pt x="0" y="300220"/>
                  <a:pt x="300220" y="0"/>
                  <a:pt x="67056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72CF5A18-BA4E-4C44-8778-D6D57CB0C84F}"/>
              </a:ext>
            </a:extLst>
          </p:cNvPr>
          <p:cNvSpPr/>
          <p:nvPr/>
        </p:nvSpPr>
        <p:spPr>
          <a:xfrm rot="10800000">
            <a:off x="-16269" y="180968"/>
            <a:ext cx="568982" cy="1137963"/>
          </a:xfrm>
          <a:custGeom>
            <a:avLst/>
            <a:gdLst>
              <a:gd name="connsiteX0" fmla="*/ 670560 w 670560"/>
              <a:gd name="connsiteY0" fmla="*/ 0 h 1341120"/>
              <a:gd name="connsiteX1" fmla="*/ 670560 w 670560"/>
              <a:gd name="connsiteY1" fmla="*/ 1341120 h 1341120"/>
              <a:gd name="connsiteX2" fmla="*/ 0 w 670560"/>
              <a:gd name="connsiteY2" fmla="*/ 670560 h 1341120"/>
              <a:gd name="connsiteX3" fmla="*/ 670560 w 670560"/>
              <a:gd name="connsiteY3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" h="1341120">
                <a:moveTo>
                  <a:pt x="670560" y="0"/>
                </a:moveTo>
                <a:lnTo>
                  <a:pt x="670560" y="1341120"/>
                </a:lnTo>
                <a:cubicBezTo>
                  <a:pt x="300220" y="1341120"/>
                  <a:pt x="0" y="1040900"/>
                  <a:pt x="0" y="670560"/>
                </a:cubicBezTo>
                <a:cubicBezTo>
                  <a:pt x="0" y="300220"/>
                  <a:pt x="300220" y="0"/>
                  <a:pt x="6705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6" name="Imagen 15" descr="Imagen que contiene ventana&#10;&#10;Descripción generada automáticamente">
            <a:extLst>
              <a:ext uri="{FF2B5EF4-FFF2-40B4-BE49-F238E27FC236}">
                <a16:creationId xmlns:a16="http://schemas.microsoft.com/office/drawing/2014/main" id="{0A95BFBD-2EFC-334B-A9A7-970A81CBF6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-33257" y="213757"/>
            <a:ext cx="538281" cy="10765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1A1653E-9922-4836-A8BE-6F1E4931C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1520" y="5983366"/>
            <a:ext cx="2373353" cy="642703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FB983AC-7E54-45D2-BDC9-E194C9A18FBC}"/>
              </a:ext>
            </a:extLst>
          </p:cNvPr>
          <p:cNvSpPr txBox="1">
            <a:spLocks/>
          </p:cNvSpPr>
          <p:nvPr/>
        </p:nvSpPr>
        <p:spPr>
          <a:xfrm>
            <a:off x="726998" y="1872418"/>
            <a:ext cx="10621411" cy="51710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</a:pPr>
            <a:r>
              <a:rPr lang="es-ES" sz="1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Finalidad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Estrategia e identificación de acciones concretas que buscan atender e implementar las recomendaciones extraídas del evaluación final de Marco de Cooperación anterior en el nuevo Marco de Cooperación.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</a:pPr>
            <a:r>
              <a:rPr lang="es-ES" sz="1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Acciones propuestas</a:t>
            </a: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Fortalecimiento del sistema estadístico nacional a través de una respuesta conjunta como SNU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Fortalecimiento de los mecanismos de coordinación entre las AFP que conforman el equipo país (ej. nuevas guías, lineamientos, restructuración de la gobernanza del MC).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Potenciar el uso estratégico de la información y su visualización para el monitoreo y reporte de resultados (ej. sistema de monitoreo agregado y uso de plataformas digitales)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Elaboración de un marco de financiamiento para el UNSDCF y una estrategia de alianzas para contribuir a la aceleración de los ODS en el país. 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Reforzar el enfoque de genero, el enfoque de derechos y la perspectiva de “no dejar nadie atrás”. (ej. reactivación de grupos </a:t>
            </a:r>
            <a:r>
              <a:rPr lang="es-ES" sz="16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interagenciales</a:t>
            </a: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especializados, elaboración de indicadores específicos para medir estos enfoques transversales)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Reforzar la comunicación estratégica del SNU en el marco del UNSDCF</a:t>
            </a:r>
          </a:p>
          <a:p>
            <a:pPr marL="342900" indent="-342900" algn="l">
              <a:lnSpc>
                <a:spcPct val="120000"/>
              </a:lnSpc>
              <a:spcBef>
                <a:spcPts val="24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800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402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9097</TotalTime>
  <Words>187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 Light</vt:lpstr>
      <vt:lpstr>Calibri</vt:lpstr>
      <vt:lpstr>Arial</vt:lpstr>
      <vt:lpstr>Tema de Office</vt:lpstr>
      <vt:lpstr>Evaluación UNDAF (2017-2021)  Respuesta de Gestión de cara al UNSDCF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Alvaro Beltran</dc:creator>
  <cp:lastModifiedBy>Osvaldo Gavagnin</cp:lastModifiedBy>
  <cp:revision>529</cp:revision>
  <dcterms:created xsi:type="dcterms:W3CDTF">2020-01-23T17:49:55Z</dcterms:created>
  <dcterms:modified xsi:type="dcterms:W3CDTF">2021-11-18T16:00:39Z</dcterms:modified>
</cp:coreProperties>
</file>